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Calibri" panose="020F0502020204030204" pitchFamily="34" charset="0"/>
      <p:regular r:id="rId8"/>
      <p:bold r:id="rId9"/>
      <p:italic r:id="rId10"/>
      <p:boldItalic r:id="rId11"/>
    </p:embeddedFont>
    <p:embeddedFont>
      <p:font typeface="Segoe UI" panose="020B0502040204020203" pitchFamily="34" charset="0"/>
      <p:regular r:id="rId12"/>
      <p:bold r:id="rId13"/>
      <p:italic r:id="rId14"/>
      <p:boldItalic r:id="rId15"/>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7429" userDrawn="1">
          <p15:clr>
            <a:srgbClr val="A4A3A4"/>
          </p15:clr>
        </p15:guide>
        <p15:guide id="6" pos="9333" userDrawn="1">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574" userDrawn="1">
          <p15:clr>
            <a:srgbClr val="A4A3A4"/>
          </p15:clr>
        </p15:guide>
        <p15:guide id="11" pos="3028">
          <p15:clr>
            <a:srgbClr val="A4A3A4"/>
          </p15:clr>
        </p15:guide>
        <p15:guide id="12" pos="9741" userDrawn="1">
          <p15:clr>
            <a:srgbClr val="A4A3A4"/>
          </p15:clr>
        </p15:guide>
        <p15:guide id="13" pos="9537" userDrawn="1">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 id="2" name="Antony Bexon" initials="AB" lastIdx="8" clrIdx="1">
    <p:extLst>
      <p:ext uri="{19B8F6BF-5375-455C-9EA6-DF929625EA0E}">
        <p15:presenceInfo xmlns:p15="http://schemas.microsoft.com/office/powerpoint/2012/main" userId="S-1-5-21-3685816821-1215056363-1987234180-45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59" autoAdjust="0"/>
    <p:restoredTop sz="78488" autoAdjust="0"/>
  </p:normalViewPr>
  <p:slideViewPr>
    <p:cSldViewPr snapToGrid="0">
      <p:cViewPr varScale="1">
        <p:scale>
          <a:sx n="18" d="100"/>
          <a:sy n="18" d="100"/>
        </p:scale>
        <p:origin x="2384" y="392"/>
      </p:cViewPr>
      <p:guideLst>
        <p:guide orient="horz" pos="2160"/>
        <p:guide pos="2880"/>
        <p:guide orient="horz" pos="1620"/>
        <p:guide orient="horz" pos="18144"/>
        <p:guide orient="horz" pos="17429"/>
        <p:guide pos="9333"/>
        <p:guide orient="horz" pos="2140"/>
        <p:guide orient="horz" pos="1605"/>
        <p:guide orient="horz" pos="17977"/>
        <p:guide orient="horz" pos="13574"/>
        <p:guide pos="3028"/>
        <p:guide pos="9741"/>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 )</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endParaRPr lang="nl-BE" sz="2000" dirty="0"/>
          </a:p>
        </p:txBody>
      </p:sp>
      <p:sp>
        <p:nvSpPr>
          <p:cNvPr id="21" name="Rectangle 6"/>
          <p:cNvSpPr txBox="1">
            <a:spLocks noChangeArrowheads="1"/>
          </p:cNvSpPr>
          <p:nvPr/>
        </p:nvSpPr>
        <p:spPr>
          <a:xfrm>
            <a:off x="7643733" y="1214785"/>
            <a:ext cx="14992509" cy="3753456"/>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007DC3"/>
                </a:solidFill>
                <a:cs typeface="Segoe UI" pitchFamily="34" charset="0"/>
              </a:rPr>
              <a:t>An investigation into the sources of uncertainty of the ERMIN urban dose model</a:t>
            </a:r>
            <a:endParaRPr lang="en-AU" sz="3600" b="1" dirty="0">
              <a:cs typeface="Segoe UI" pitchFamily="34" charset="0"/>
            </a:endParaRPr>
          </a:p>
          <a:p>
            <a:pPr fontAlgn="auto">
              <a:lnSpc>
                <a:spcPct val="90000"/>
              </a:lnSpc>
              <a:spcBef>
                <a:spcPts val="0"/>
              </a:spcBef>
              <a:spcAft>
                <a:spcPts val="0"/>
              </a:spcAft>
            </a:pPr>
            <a:r>
              <a:rPr lang="en-AU" sz="2500" b="1" i="1" dirty="0">
                <a:solidFill>
                  <a:srgbClr val="007DC3"/>
                </a:solidFill>
                <a:cs typeface="Segoe UI" pitchFamily="34" charset="0"/>
              </a:rPr>
              <a:t>Tom Charnock</a:t>
            </a:r>
          </a:p>
          <a:p>
            <a:pPr fontAlgn="auto">
              <a:lnSpc>
                <a:spcPct val="90000"/>
              </a:lnSpc>
              <a:spcBef>
                <a:spcPts val="0"/>
              </a:spcBef>
              <a:spcAft>
                <a:spcPts val="0"/>
              </a:spcAft>
            </a:pPr>
            <a:r>
              <a:rPr lang="en-AU" sz="2500" i="1" dirty="0">
                <a:solidFill>
                  <a:srgbClr val="007DC3"/>
                </a:solidFill>
                <a:cs typeface="Segoe UI" pitchFamily="34" charset="0"/>
              </a:rPr>
              <a:t>Public Health England, Centre for Radiation, Chemical and Environmental Hazards, Didcot, UK</a:t>
            </a:r>
          </a:p>
          <a:p>
            <a:pPr fontAlgn="auto">
              <a:lnSpc>
                <a:spcPct val="90000"/>
              </a:lnSpc>
              <a:spcBef>
                <a:spcPts val="0"/>
              </a:spcBef>
              <a:spcAft>
                <a:spcPts val="0"/>
              </a:spcAft>
            </a:pPr>
            <a:r>
              <a:rPr lang="en-AU" sz="2500" b="1" i="1" dirty="0">
                <a:solidFill>
                  <a:srgbClr val="007DC3"/>
                </a:solidFill>
                <a:cs typeface="Segoe UI" pitchFamily="34" charset="0"/>
              </a:rPr>
              <a:t>Tom.charnock@phe.gov.uk</a:t>
            </a:r>
            <a:endParaRPr lang="en-US" sz="4600" dirty="0">
              <a:cs typeface="Segoe UI" pitchFamily="34" charset="0"/>
            </a:endParaRPr>
          </a:p>
        </p:txBody>
      </p:sp>
      <p:grpSp>
        <p:nvGrpSpPr>
          <p:cNvPr id="34" name="33 Grupo"/>
          <p:cNvGrpSpPr/>
          <p:nvPr/>
        </p:nvGrpSpPr>
        <p:grpSpPr>
          <a:xfrm>
            <a:off x="14289363" y="40547173"/>
            <a:ext cx="11125006" cy="2325779"/>
            <a:chOff x="20326400" y="40482746"/>
            <a:chExt cx="11691032" cy="2325779"/>
          </a:xfrm>
        </p:grpSpPr>
        <p:sp>
          <p:nvSpPr>
            <p:cNvPr id="17" name="16 Rectángulo"/>
            <p:cNvSpPr/>
            <p:nvPr/>
          </p:nvSpPr>
          <p:spPr>
            <a:xfrm>
              <a:off x="28066637" y="41887220"/>
              <a:ext cx="3733016" cy="830997"/>
            </a:xfrm>
            <a:prstGeom prst="rect">
              <a:avLst/>
            </a:prstGeom>
          </p:spPr>
          <p:txBody>
            <a:bodyPr wrap="square">
              <a:spAutoFit/>
            </a:bodyPr>
            <a:lstStyle/>
            <a:p>
              <a:pPr algn="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2</a:t>
              </a:r>
              <a:r>
                <a:rPr lang="es-ES" sz="2000" b="1" i="0" u="none" strike="noStrike" dirty="0">
                  <a:solidFill>
                    <a:srgbClr val="FF9900"/>
                  </a:solidFill>
                  <a:effectLst>
                    <a:outerShdw blurRad="38100" dist="38100" dir="2700000" algn="tl">
                      <a:srgbClr val="000000">
                        <a:alpha val="43137"/>
                      </a:srgbClr>
                    </a:outerShdw>
                  </a:effectLst>
                  <a:latin typeface="CenturyGothic-Bold"/>
                </a:rPr>
                <a:t> - 5</a:t>
              </a: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 </a:t>
              </a:r>
              <a:r>
                <a:rPr lang="es-ES" sz="2000" b="1" i="0" u="none" strike="noStrike" baseline="0" dirty="0" err="1">
                  <a:solidFill>
                    <a:srgbClr val="FF9900"/>
                  </a:solidFill>
                  <a:effectLst>
                    <a:outerShdw blurRad="38100" dist="38100" dir="2700000" algn="tl">
                      <a:srgbClr val="000000">
                        <a:alpha val="43137"/>
                      </a:srgbClr>
                    </a:outerShdw>
                  </a:effectLst>
                  <a:latin typeface="CenturyGothic-Bold"/>
                </a:rPr>
                <a:t>December</a:t>
              </a: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 2019</a:t>
              </a:r>
            </a:p>
            <a:p>
              <a:pPr algn="r"/>
              <a:r>
                <a:rPr lang="es-ES" sz="1400" b="1" dirty="0" err="1">
                  <a:solidFill>
                    <a:srgbClr val="FF9900"/>
                  </a:solidFill>
                  <a:effectLst>
                    <a:outerShdw blurRad="38100" dist="38100" dir="2700000" algn="tl">
                      <a:srgbClr val="000000">
                        <a:alpha val="43137"/>
                      </a:srgbClr>
                    </a:outerShdw>
                  </a:effectLst>
                  <a:latin typeface="CenturyGothic-Bold"/>
                </a:rPr>
                <a:t>Lindner</a:t>
              </a:r>
              <a:r>
                <a:rPr lang="es-ES" sz="1400" b="1" dirty="0">
                  <a:solidFill>
                    <a:srgbClr val="FF9900"/>
                  </a:solidFill>
                  <a:effectLst>
                    <a:outerShdw blurRad="38100" dist="38100" dir="2700000" algn="tl">
                      <a:srgbClr val="000000">
                        <a:alpha val="43137"/>
                      </a:srgbClr>
                    </a:outerShdw>
                  </a:effectLst>
                  <a:latin typeface="CenturyGothic-Bold"/>
                </a:rPr>
                <a:t> Hotel </a:t>
              </a:r>
              <a:r>
                <a:rPr lang="es-ES" sz="1400" b="1" dirty="0" err="1">
                  <a:solidFill>
                    <a:srgbClr val="FF9900"/>
                  </a:solidFill>
                  <a:effectLst>
                    <a:outerShdw blurRad="38100" dist="38100" dir="2700000" algn="tl">
                      <a:srgbClr val="000000">
                        <a:alpha val="43137"/>
                      </a:srgbClr>
                    </a:outerShdw>
                  </a:effectLst>
                  <a:latin typeface="CenturyGothic-Bold"/>
                </a:rPr>
                <a:t>Gallery</a:t>
              </a:r>
              <a:r>
                <a:rPr lang="es-ES" sz="1400" b="1" dirty="0">
                  <a:solidFill>
                    <a:srgbClr val="FF9900"/>
                  </a:solidFill>
                  <a:effectLst>
                    <a:outerShdw blurRad="38100" dist="38100" dir="2700000" algn="tl">
                      <a:srgbClr val="000000">
                        <a:alpha val="43137"/>
                      </a:srgbClr>
                    </a:outerShdw>
                  </a:effectLst>
                  <a:latin typeface="CenturyGothic-Bold"/>
                </a:rPr>
                <a:t> Central</a:t>
              </a:r>
              <a:endParaRPr lang="es-ES" sz="1400" b="1" i="0" u="none" strike="noStrike" baseline="0" dirty="0">
                <a:solidFill>
                  <a:srgbClr val="FF9900"/>
                </a:solidFill>
                <a:effectLst>
                  <a:outerShdw blurRad="38100" dist="38100" dir="2700000" algn="tl">
                    <a:srgbClr val="000000">
                      <a:alpha val="43137"/>
                    </a:srgbClr>
                  </a:outerShdw>
                </a:effectLst>
                <a:latin typeface="CenturyGothic-Bold"/>
              </a:endParaRPr>
            </a:p>
            <a:p>
              <a:pPr algn="r"/>
              <a:r>
                <a:rPr lang="es-ES" sz="1400" b="1" dirty="0">
                  <a:solidFill>
                    <a:srgbClr val="FF9900"/>
                  </a:solidFill>
                  <a:effectLst>
                    <a:outerShdw blurRad="38100" dist="38100" dir="2700000" algn="tl">
                      <a:srgbClr val="000000">
                        <a:alpha val="43137"/>
                      </a:srgbClr>
                    </a:outerShdw>
                  </a:effectLst>
                  <a:latin typeface="CenturyGothic-Bold"/>
                </a:rPr>
                <a:t>Bratislava, </a:t>
              </a:r>
              <a:r>
                <a:rPr lang="es-ES" sz="1400" b="1" dirty="0" err="1">
                  <a:solidFill>
                    <a:srgbClr val="FF9900"/>
                  </a:solidFill>
                  <a:effectLst>
                    <a:outerShdw blurRad="38100" dist="38100" dir="2700000" algn="tl">
                      <a:srgbClr val="000000">
                        <a:alpha val="43137"/>
                      </a:srgbClr>
                    </a:outerShdw>
                  </a:effectLst>
                  <a:latin typeface="CenturyGothic-Bold"/>
                </a:rPr>
                <a:t>Slovak</a:t>
              </a:r>
              <a:r>
                <a:rPr lang="es-ES" sz="1400" b="1" dirty="0">
                  <a:solidFill>
                    <a:srgbClr val="FF9900"/>
                  </a:solidFill>
                  <a:effectLst>
                    <a:outerShdw blurRad="38100" dist="38100" dir="2700000" algn="tl">
                      <a:srgbClr val="000000">
                        <a:alpha val="43137"/>
                      </a:srgbClr>
                    </a:outerShdw>
                  </a:effectLst>
                  <a:latin typeface="CenturyGothic-Bold"/>
                </a:rPr>
                <a:t> </a:t>
              </a:r>
              <a:r>
                <a:rPr lang="es-ES" sz="1400" b="1" dirty="0" err="1">
                  <a:solidFill>
                    <a:srgbClr val="FF9900"/>
                  </a:solidFill>
                  <a:effectLst>
                    <a:outerShdw blurRad="38100" dist="38100" dir="2700000" algn="tl">
                      <a:srgbClr val="000000">
                        <a:alpha val="43137"/>
                      </a:srgbClr>
                    </a:outerShdw>
                  </a:effectLst>
                  <a:latin typeface="CenturyGothic-Bold"/>
                </a:rPr>
                <a:t>Republic</a:t>
              </a:r>
              <a:endParaRPr lang="es-ES" sz="1400" dirty="0">
                <a:solidFill>
                  <a:srgbClr val="FF9900"/>
                </a:solidFill>
                <a:effectLst>
                  <a:outerShdw blurRad="38100" dist="38100" dir="2700000" algn="tl">
                    <a:srgbClr val="000000">
                      <a:alpha val="43137"/>
                    </a:srgbClr>
                  </a:outerShdw>
                </a:effectLst>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200329"/>
            </a:xfrm>
            <a:prstGeom prst="rect">
              <a:avLst/>
            </a:prstGeom>
          </p:spPr>
          <p:txBody>
            <a:bodyPr wrap="square">
              <a:spAutoFit/>
            </a:bodyPr>
            <a:lstStyle/>
            <a:p>
              <a:pPr algn="r"/>
              <a:r>
                <a:rPr lang="en-GB" sz="2400" b="1" dirty="0">
                  <a:solidFill>
                    <a:srgbClr val="FF9900"/>
                  </a:solidFill>
                  <a:effectLst>
                    <a:outerShdw blurRad="38100" dist="38100" dir="2700000" algn="tl">
                      <a:srgbClr val="000000">
                        <a:alpha val="43137"/>
                      </a:srgbClr>
                    </a:outerShdw>
                  </a:effectLst>
                  <a:latin typeface="CenturyGothic-Bold"/>
                </a:rPr>
                <a:t>CONFIDENCE Dissemination Workshop</a:t>
              </a:r>
            </a:p>
            <a:p>
              <a:pPr algn="r"/>
              <a:r>
                <a:rPr lang="en-GB" sz="2400" b="1" dirty="0">
                  <a:solidFill>
                    <a:srgbClr val="FF9900"/>
                  </a:solidFill>
                  <a:effectLst>
                    <a:outerShdw blurRad="38100" dist="38100" dir="2700000" algn="tl">
                      <a:srgbClr val="000000">
                        <a:alpha val="43137"/>
                      </a:srgbClr>
                    </a:outerShdw>
                  </a:effectLst>
                  <a:latin typeface="CenturyGothic-Bold"/>
                </a:rPr>
                <a:t>“</a:t>
              </a:r>
              <a:r>
                <a:rPr lang="en-US" sz="2400" b="1" dirty="0">
                  <a:solidFill>
                    <a:srgbClr val="FF9900"/>
                  </a:solidFill>
                  <a:effectLst>
                    <a:outerShdw blurRad="38100" dist="38100" dir="2700000" algn="tl">
                      <a:srgbClr val="000000">
                        <a:alpha val="43137"/>
                      </a:srgbClr>
                    </a:outerShdw>
                  </a:effectLst>
                  <a:latin typeface="CenturyGothic-Bold"/>
                </a:rPr>
                <a:t>Coping with uncertainties for improved modelling and decision making in nuclear emergencies</a:t>
              </a:r>
              <a:r>
                <a:rPr lang="en-GB" sz="2400" b="1" i="0" u="none" strike="noStrike" baseline="0" dirty="0">
                  <a:solidFill>
                    <a:srgbClr val="FF9900"/>
                  </a:solidFill>
                  <a:effectLst>
                    <a:outerShdw blurRad="38100" dist="38100" dir="2700000" algn="tl">
                      <a:srgbClr val="000000">
                        <a:alpha val="43137"/>
                      </a:srgbClr>
                    </a:outerShdw>
                  </a:effectLst>
                  <a:latin typeface="CenturyGothic-Bold"/>
                </a:rPr>
                <a:t>”</a:t>
              </a:r>
              <a:endParaRPr lang="en-GB" sz="2400" dirty="0">
                <a:solidFill>
                  <a:srgbClr val="FF9900"/>
                </a:solidFill>
                <a:effectLst>
                  <a:outerShdw blurRad="38100" dist="38100" dir="2700000" algn="tl">
                    <a:srgbClr val="000000">
                      <a:alpha val="43137"/>
                    </a:srgbClr>
                  </a:outerShdw>
                </a:effectLst>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60000" y="5922962"/>
            <a:ext cx="27720925" cy="106723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Introduction</a:t>
            </a:r>
          </a:p>
        </p:txBody>
      </p:sp>
      <p:sp>
        <p:nvSpPr>
          <p:cNvPr id="41" name="Rectangle 498"/>
          <p:cNvSpPr/>
          <p:nvPr/>
        </p:nvSpPr>
        <p:spPr bwMode="auto">
          <a:xfrm>
            <a:off x="1260000" y="16956000"/>
            <a:ext cx="27720925" cy="1926000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55200" y="17013600"/>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Uncertainty investigation</a:t>
            </a:r>
            <a:endParaRPr lang="en-US" sz="3000" dirty="0">
              <a:latin typeface="+mj-lt"/>
              <a:cs typeface="Segoe UI" pitchFamily="34" charset="0"/>
            </a:endParaRPr>
          </a:p>
        </p:txBody>
      </p:sp>
      <p:sp>
        <p:nvSpPr>
          <p:cNvPr id="46" name="Rectangle 504"/>
          <p:cNvSpPr/>
          <p:nvPr/>
        </p:nvSpPr>
        <p:spPr bwMode="auto">
          <a:xfrm>
            <a:off x="1260000" y="36576000"/>
            <a:ext cx="13320000" cy="378000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555200" y="36633600"/>
            <a:ext cx="1170192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Recommendations for ERMIN development</a:t>
            </a:r>
            <a:endParaRPr lang="en-US" sz="3000" dirty="0">
              <a:latin typeface="+mj-lt"/>
              <a:cs typeface="Segoe UI" panose="020B0502040204020203" pitchFamily="34" charset="0"/>
            </a:endParaRPr>
          </a:p>
        </p:txBody>
      </p:sp>
      <p:sp>
        <p:nvSpPr>
          <p:cNvPr id="62" name="Text Box 12"/>
          <p:cNvSpPr txBox="1">
            <a:spLocks noChangeArrowheads="1"/>
          </p:cNvSpPr>
          <p:nvPr/>
        </p:nvSpPr>
        <p:spPr bwMode="auto">
          <a:xfrm>
            <a:off x="1555200" y="6764370"/>
            <a:ext cx="27180139"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ea typeface="ＭＳ Ｐゴシック" charset="-128"/>
              </a:rPr>
              <a:t>The ERMIN model was developed to predict residual doses in an urban area with and without clean-up options. It has been implemented within both the RODOS and ARGOS decision support systems.</a:t>
            </a:r>
            <a:r>
              <a:rPr lang="en-US" sz="3000" dirty="0">
                <a:ea typeface="ＭＳ Ｐゴシック" charset="-128"/>
              </a:rPr>
              <a:t> </a:t>
            </a:r>
            <a:r>
              <a:rPr lang="en-GB" sz="3000" dirty="0">
                <a:solidFill>
                  <a:srgbClr val="131313"/>
                </a:solidFill>
              </a:rPr>
              <a:t>Like all models, it is subject to uncertainty and this poster illustrates an investigation (Charnock, 2018) for the purpose of making recommendations for the development and use of ERMIN. It also illustrates how these technical uncertainties were calculated for some of the CONFIDENCE WP4 panels and the dissemination workshop. </a:t>
            </a:r>
            <a:endParaRPr lang="en-US" sz="3000" dirty="0">
              <a:ea typeface="ＭＳ Ｐゴシック" charset="-128"/>
            </a:endParaRPr>
          </a:p>
          <a:p>
            <a:pPr algn="just" eaLnBrk="1" hangingPunct="1"/>
            <a:endParaRPr lang="en-AU" sz="3000" dirty="0">
              <a:latin typeface="+mn-lt"/>
              <a:cs typeface="Segoe UI" pitchFamily="34" charset="0"/>
            </a:endParaRPr>
          </a:p>
        </p:txBody>
      </p:sp>
      <p:sp>
        <p:nvSpPr>
          <p:cNvPr id="64" name="Text Box 12"/>
          <p:cNvSpPr txBox="1">
            <a:spLocks noChangeArrowheads="1"/>
          </p:cNvSpPr>
          <p:nvPr/>
        </p:nvSpPr>
        <p:spPr bwMode="auto">
          <a:xfrm>
            <a:off x="1554481" y="17798400"/>
            <a:ext cx="13276800" cy="422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solidFill>
                  <a:srgbClr val="131313"/>
                </a:solidFill>
              </a:rPr>
              <a:t>The investigation focussed on the prediction of normal living residual external dose, and on </a:t>
            </a:r>
            <a:r>
              <a:rPr lang="en-GB" sz="3000" baseline="30000" dirty="0">
                <a:solidFill>
                  <a:srgbClr val="131313"/>
                </a:solidFill>
              </a:rPr>
              <a:t>137</a:t>
            </a:r>
            <a:r>
              <a:rPr lang="en-GB" sz="3000" dirty="0">
                <a:solidFill>
                  <a:srgbClr val="131313"/>
                </a:solidFill>
              </a:rPr>
              <a:t>Cs in a soluble aerosol form, a form likely in a typical ‘reactor’ accident. Table 1 gives examples of some of the sources of uncertainty that were identified. Sensitivity analysis (SA) and uncertainty analysis (UA) were used to further explore parameter uncertainty; a combination of stochastic and judgemental uncertainty. The parameter distributions for initial surface deposition, retention, soil migration and occupancy proposed by Andersson (2018) were used, supplemented with distributions compiled under the original development of ERMIN. Some examples are given below. </a:t>
            </a:r>
            <a:endParaRPr lang="en-AU" sz="3000" dirty="0">
              <a:latin typeface="+mn-lt"/>
              <a:cs typeface="Segoe UI" pitchFamily="34" charset="0"/>
            </a:endParaRPr>
          </a:p>
        </p:txBody>
      </p:sp>
      <p:sp>
        <p:nvSpPr>
          <p:cNvPr id="67" name="Text Box 12"/>
          <p:cNvSpPr txBox="1">
            <a:spLocks noChangeArrowheads="1"/>
          </p:cNvSpPr>
          <p:nvPr/>
        </p:nvSpPr>
        <p:spPr bwMode="auto">
          <a:xfrm>
            <a:off x="1554480" y="37418400"/>
            <a:ext cx="12625544"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lvl="0"/>
            <a:r>
              <a:rPr lang="en-GB" sz="3000" dirty="0"/>
              <a:t>The recommendations arising from this work are:</a:t>
            </a:r>
          </a:p>
          <a:p>
            <a:pPr marL="457200" lvl="0" indent="-457200">
              <a:buFont typeface="Arial" panose="020B0604020202020204" pitchFamily="34" charset="0"/>
              <a:buChar char="•"/>
            </a:pPr>
            <a:r>
              <a:rPr lang="en-GB" sz="3000" dirty="0"/>
              <a:t>Incorporate soil/nuclide/particle specific soil migration,</a:t>
            </a:r>
          </a:p>
          <a:p>
            <a:pPr marL="457200" lvl="0" indent="-457200">
              <a:buFont typeface="Arial" panose="020B0604020202020204" pitchFamily="34" charset="0"/>
              <a:buChar char="•"/>
            </a:pPr>
            <a:r>
              <a:rPr lang="en-GB" sz="3000" dirty="0"/>
              <a:t>Incorporate different roof materials,</a:t>
            </a:r>
          </a:p>
          <a:p>
            <a:pPr marL="457200" lvl="0" indent="-457200">
              <a:buFont typeface="Arial" panose="020B0604020202020204" pitchFamily="34" charset="0"/>
              <a:buChar char="•"/>
            </a:pPr>
            <a:r>
              <a:rPr lang="en-GB" sz="3000" dirty="0"/>
              <a:t>Add new urban environments (especially more built-up), and</a:t>
            </a:r>
          </a:p>
          <a:p>
            <a:pPr marL="457200" lvl="0" indent="-457200">
              <a:buFont typeface="Arial" panose="020B0604020202020204" pitchFamily="34" charset="0"/>
              <a:buChar char="•"/>
            </a:pPr>
            <a:r>
              <a:rPr lang="en-GB" sz="3000" dirty="0">
                <a:latin typeface="Arial" panose="020B0604020202020204" pitchFamily="34" charset="0"/>
                <a:cs typeface="Arial" panose="020B0604020202020204" pitchFamily="34" charset="0"/>
              </a:rPr>
              <a:t>Augment the ERMIN indoor deposition model and parameters.</a:t>
            </a:r>
          </a:p>
          <a:p>
            <a:pPr algn="just" eaLnBrk="1" hangingPunct="1"/>
            <a:r>
              <a:rPr lang="en-AU" sz="3000" dirty="0">
                <a:latin typeface="Arial" panose="020B0604020202020204" pitchFamily="34" charset="0"/>
                <a:cs typeface="Arial" panose="020B0604020202020204" pitchFamily="34" charset="0"/>
              </a:rPr>
              <a:t>A full discussion can be found in Charnock 2018.</a:t>
            </a:r>
          </a:p>
        </p:txBody>
      </p:sp>
      <p:pic>
        <p:nvPicPr>
          <p:cNvPr id="68" name="Picture 8"/>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8101766" y="2990568"/>
            <a:ext cx="1909165" cy="1298809"/>
          </a:xfrm>
          <a:prstGeom prst="rect">
            <a:avLst/>
          </a:prstGeom>
          <a:noFill/>
          <a:ln w="9525">
            <a:noFill/>
            <a:miter lim="800000"/>
            <a:headEnd/>
            <a:tailEnd/>
          </a:ln>
          <a:effectLst/>
        </p:spPr>
      </p:pic>
      <p:pic>
        <p:nvPicPr>
          <p:cNvPr id="32" name="Imagen 4"/>
          <p:cNvPicPr/>
          <p:nvPr/>
        </p:nvPicPr>
        <p:blipFill>
          <a:blip r:embed="rId7">
            <a:extLst>
              <a:ext uri="{28A0092B-C50C-407E-A947-70E740481C1C}">
                <a14:useLocalDpi xmlns:a14="http://schemas.microsoft.com/office/drawing/2010/main"/>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8">
            <a:extLst>
              <a:ext uri="{28A0092B-C50C-407E-A947-70E740481C1C}">
                <a14:useLocalDpi xmlns:a14="http://schemas.microsoft.com/office/drawing/2010/main"/>
              </a:ext>
            </a:extLst>
          </a:blip>
          <a:stretch>
            <a:fillRect/>
          </a:stretch>
        </p:blipFill>
        <p:spPr>
          <a:xfrm>
            <a:off x="22343069" y="2819118"/>
            <a:ext cx="5591822" cy="1675956"/>
          </a:xfrm>
          <a:prstGeom prst="rect">
            <a:avLst/>
          </a:prstGeom>
        </p:spPr>
      </p:pic>
      <p:graphicFrame>
        <p:nvGraphicFramePr>
          <p:cNvPr id="36" name="Table 35"/>
          <p:cNvGraphicFramePr>
            <a:graphicFrameLocks noGrp="1"/>
          </p:cNvGraphicFramePr>
          <p:nvPr>
            <p:extLst>
              <p:ext uri="{D42A27DB-BD31-4B8C-83A1-F6EECF244321}">
                <p14:modId xmlns:p14="http://schemas.microsoft.com/office/powerpoint/2010/main" val="1093417904"/>
              </p:ext>
            </p:extLst>
          </p:nvPr>
        </p:nvGraphicFramePr>
        <p:xfrm>
          <a:off x="15477297" y="8635470"/>
          <a:ext cx="13101475" cy="7409246"/>
        </p:xfrm>
        <a:graphic>
          <a:graphicData uri="http://schemas.openxmlformats.org/drawingml/2006/table">
            <a:tbl>
              <a:tblPr firstRow="1" firstCol="1" bandRow="1">
                <a:effectLst>
                  <a:outerShdw blurRad="304800" dist="139700" dir="2700000" algn="ctr" rotWithShape="0">
                    <a:srgbClr val="000000">
                      <a:alpha val="43000"/>
                    </a:srgbClr>
                  </a:outerShdw>
                </a:effectLst>
                <a:tableStyleId>{5C22544A-7EE6-4342-B048-85BDC9FD1C3A}</a:tableStyleId>
              </a:tblPr>
              <a:tblGrid>
                <a:gridCol w="4468714">
                  <a:extLst>
                    <a:ext uri="{9D8B030D-6E8A-4147-A177-3AD203B41FA5}">
                      <a16:colId xmlns:a16="http://schemas.microsoft.com/office/drawing/2014/main" val="2672719273"/>
                    </a:ext>
                  </a:extLst>
                </a:gridCol>
                <a:gridCol w="8632761">
                  <a:extLst>
                    <a:ext uri="{9D8B030D-6E8A-4147-A177-3AD203B41FA5}">
                      <a16:colId xmlns:a16="http://schemas.microsoft.com/office/drawing/2014/main" val="3305343468"/>
                    </a:ext>
                  </a:extLst>
                </a:gridCol>
              </a:tblGrid>
              <a:tr h="231790">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Category</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Source</a:t>
                      </a:r>
                      <a:r>
                        <a:rPr lang="en-GB" sz="2800" baseline="0" dirty="0">
                          <a:effectLst/>
                          <a:latin typeface="Arial" panose="020B0604020202020204" pitchFamily="34" charset="0"/>
                          <a:cs typeface="Arial" panose="020B0604020202020204" pitchFamily="34" charset="0"/>
                        </a:rPr>
                        <a:t> examples</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11152651"/>
                  </a:ext>
                </a:extLst>
              </a:tr>
              <a:tr h="0">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Stochastic:</a:t>
                      </a:r>
                      <a:r>
                        <a:rPr lang="en-GB" sz="2800" baseline="0" dirty="0">
                          <a:effectLst/>
                          <a:latin typeface="Arial" panose="020B0604020202020204" pitchFamily="34" charset="0"/>
                          <a:cs typeface="Arial" panose="020B0604020202020204" pitchFamily="34" charset="0"/>
                        </a:rPr>
                        <a:t> </a:t>
                      </a:r>
                      <a:r>
                        <a:rPr lang="en-GB" sz="2800" dirty="0">
                          <a:effectLst/>
                          <a:latin typeface="Arial" panose="020B0604020202020204" pitchFamily="34" charset="0"/>
                          <a:cs typeface="Arial" panose="020B0604020202020204" pitchFamily="34" charset="0"/>
                        </a:rPr>
                        <a:t>related to physical randomness</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Relative initial deposition onto urban surfaces, weathering rates, soil migration rates, occupancy.</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86682592"/>
                  </a:ext>
                </a:extLst>
              </a:tr>
              <a:tr h="0">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Judgemental: parameter choice</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0000"/>
                        </a:lnSpc>
                        <a:spcAft>
                          <a:spcPts val="0"/>
                        </a:spcAft>
                      </a:pPr>
                      <a:r>
                        <a:rPr lang="en-GB" sz="2800" dirty="0">
                          <a:effectLst/>
                          <a:latin typeface="Arial" panose="020B0604020202020204" pitchFamily="34" charset="0"/>
                          <a:cs typeface="Arial" panose="020B0604020202020204" pitchFamily="34" charset="0"/>
                        </a:rPr>
                        <a:t>Choice of ‘representative’, ‘average’ or ‘conservative’ parameters</a:t>
                      </a:r>
                      <a:r>
                        <a:rPr lang="en-GB" sz="2800" baseline="0" dirty="0">
                          <a:effectLst/>
                          <a:latin typeface="Arial" panose="020B0604020202020204" pitchFamily="34" charset="0"/>
                          <a:cs typeface="Arial" panose="020B0604020202020204" pitchFamily="34" charset="0"/>
                        </a:rPr>
                        <a:t> for</a:t>
                      </a:r>
                      <a:r>
                        <a:rPr lang="en-GB" sz="2800" dirty="0">
                          <a:effectLst/>
                          <a:latin typeface="Arial" panose="020B0604020202020204" pitchFamily="34" charset="0"/>
                          <a:cs typeface="Arial" panose="020B0604020202020204" pitchFamily="34" charset="0"/>
                        </a:rPr>
                        <a:t> deposition, weathering, occupancy,</a:t>
                      </a:r>
                      <a:r>
                        <a:rPr lang="en-GB" sz="2800" baseline="0" dirty="0">
                          <a:effectLst/>
                          <a:latin typeface="Arial" panose="020B0604020202020204" pitchFamily="34" charset="0"/>
                          <a:cs typeface="Arial" panose="020B0604020202020204" pitchFamily="34" charset="0"/>
                        </a:rPr>
                        <a:t> clean-up options etc</a:t>
                      </a:r>
                      <a:r>
                        <a:rPr lang="en-GB" sz="2800" dirty="0">
                          <a:effectLst/>
                          <a:latin typeface="Arial" panose="020B0604020202020204" pitchFamily="34" charset="0"/>
                          <a:cs typeface="Arial" panose="020B0604020202020204" pitchFamily="34" charset="0"/>
                        </a:rPr>
                        <a:t>.</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221904140"/>
                  </a:ext>
                </a:extLst>
              </a:tr>
              <a:tr h="0">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Epistemological: lack of knowledge</a:t>
                      </a:r>
                    </a:p>
                    <a:p>
                      <a:pPr>
                        <a:lnSpc>
                          <a:spcPct val="115000"/>
                        </a:lnSpc>
                        <a:spcAft>
                          <a:spcPts val="0"/>
                        </a:spcAft>
                      </a:pPr>
                      <a:r>
                        <a:rPr lang="en-GB" sz="2800" dirty="0">
                          <a:effectLst/>
                          <a:latin typeface="Arial" panose="020B0604020202020204" pitchFamily="34" charset="0"/>
                          <a:cs typeface="Arial" panose="020B0604020202020204" pitchFamily="34" charset="0"/>
                        </a:rPr>
                        <a:t> </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lvl="0" indent="0" algn="l" defTabSz="3525492" rtl="0" eaLnBrk="1" fontAlgn="auto" latinLnBrk="0" hangingPunct="1">
                        <a:lnSpc>
                          <a:spcPct val="100000"/>
                        </a:lnSpc>
                        <a:spcBef>
                          <a:spcPts val="0"/>
                        </a:spcBef>
                        <a:spcAft>
                          <a:spcPts val="0"/>
                        </a:spcAft>
                        <a:buClrTx/>
                        <a:buSzTx/>
                        <a:buFontTx/>
                        <a:buNone/>
                        <a:tabLst/>
                        <a:defRPr/>
                      </a:pPr>
                      <a:r>
                        <a:rPr lang="en-GB" sz="2800" dirty="0">
                          <a:effectLst/>
                          <a:latin typeface="Arial" panose="020B0604020202020204" pitchFamily="34" charset="0"/>
                          <a:cs typeface="Arial" panose="020B0604020202020204" pitchFamily="34" charset="0"/>
                        </a:rPr>
                        <a:t>Reference surface deposition (radionuclide amounts, mix and forms), built environment configuration (e.g. degree of paving), protective action timing etc.</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35986979"/>
                  </a:ext>
                </a:extLst>
              </a:tr>
              <a:tr h="202565">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Computational: specific hardware</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Grid resolution, temporal step, numerical integration.</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206678646"/>
                  </a:ext>
                </a:extLst>
              </a:tr>
              <a:tr h="1326192">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Model uncertainty: real world simplification </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lvl="0" indent="0" algn="l" defTabSz="3525492" rtl="0" eaLnBrk="1" fontAlgn="auto" latinLnBrk="0" hangingPunct="1">
                        <a:lnSpc>
                          <a:spcPct val="115000"/>
                        </a:lnSpc>
                        <a:spcBef>
                          <a:spcPts val="0"/>
                        </a:spcBef>
                        <a:spcAft>
                          <a:spcPts val="0"/>
                        </a:spcAft>
                        <a:buClrTx/>
                        <a:buSzTx/>
                        <a:buFontTx/>
                        <a:buNone/>
                        <a:tabLst/>
                        <a:defRPr/>
                      </a:pPr>
                      <a:r>
                        <a:rPr lang="en-GB" sz="2800" dirty="0">
                          <a:effectLst/>
                          <a:latin typeface="Arial" panose="020B0604020202020204" pitchFamily="34" charset="0"/>
                          <a:cs typeface="Arial" panose="020B0604020202020204" pitchFamily="34" charset="0"/>
                        </a:rPr>
                        <a:t>Choice of urban surfaces, continuous retention functions to represent periodic weathering, grid size, time step, occupancy weighting scheme,</a:t>
                      </a:r>
                      <a:r>
                        <a:rPr lang="en-GB" sz="2800" baseline="0" dirty="0">
                          <a:effectLst/>
                          <a:latin typeface="Arial" panose="020B0604020202020204" pitchFamily="34" charset="0"/>
                          <a:cs typeface="Arial" panose="020B0604020202020204" pitchFamily="34" charset="0"/>
                        </a:rPr>
                        <a:t> leaf-fall.</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5009850"/>
                  </a:ext>
                </a:extLst>
              </a:tr>
              <a:tr h="74930">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Ambiguity: lack of clarity and endpoint uncertainty</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15000"/>
                        </a:lnSpc>
                        <a:spcAft>
                          <a:spcPts val="0"/>
                        </a:spcAft>
                      </a:pPr>
                      <a:r>
                        <a:rPr lang="en-GB" sz="2800" dirty="0">
                          <a:effectLst/>
                          <a:latin typeface="Arial" panose="020B0604020202020204" pitchFamily="34" charset="0"/>
                          <a:cs typeface="Arial" panose="020B0604020202020204" pitchFamily="34" charset="0"/>
                        </a:rPr>
                        <a:t>Occupancy weighting scheme, meaning of ‘other’ paved and composite ‘interior’ surfaces.</a:t>
                      </a:r>
                      <a:endParaRPr lang="en-GB"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93564668"/>
                  </a:ext>
                </a:extLst>
              </a:tr>
            </a:tbl>
          </a:graphicData>
        </a:graphic>
      </p:graphicFrame>
      <p:sp>
        <p:nvSpPr>
          <p:cNvPr id="48" name="Rectangle 40"/>
          <p:cNvSpPr>
            <a:spLocks noChangeArrowheads="1"/>
          </p:cNvSpPr>
          <p:nvPr/>
        </p:nvSpPr>
        <p:spPr bwMode="auto">
          <a:xfrm>
            <a:off x="1615440" y="8776647"/>
            <a:ext cx="13200698" cy="7431044"/>
          </a:xfrm>
          <a:prstGeom prst="rect">
            <a:avLst/>
          </a:prstGeom>
          <a:solidFill>
            <a:srgbClr val="FAE2B5"/>
          </a:solidFill>
          <a:ln w="9525">
            <a:noFill/>
            <a:miter lim="800000"/>
            <a:headEnd/>
            <a:tailEnd/>
          </a:ln>
          <a:effectLst>
            <a:outerShdw blurRad="304800" dist="139700" dir="1500000" algn="ctr" rotWithShape="0">
              <a:srgbClr val="000000">
                <a:alpha val="43000"/>
              </a:srgbClr>
            </a:outerShdw>
          </a:effectLst>
          <a:extLst/>
        </p:spPr>
        <p:txBody>
          <a:bodyPr wrap="square" anchor="t" anchorCtr="0"/>
          <a:lstStyle/>
          <a:p>
            <a:r>
              <a:rPr lang="en-GB" sz="2800" b="1" dirty="0">
                <a:solidFill>
                  <a:srgbClr val="131313"/>
                </a:solidFill>
              </a:rPr>
              <a:t>The ERMIN model</a:t>
            </a:r>
          </a:p>
          <a:p>
            <a:endParaRPr lang="en-GB" sz="1000" b="1" dirty="0">
              <a:solidFill>
                <a:srgbClr val="131313"/>
              </a:solidFill>
            </a:endParaRPr>
          </a:p>
          <a:p>
            <a:r>
              <a:rPr lang="en-GB" sz="2800" b="1" dirty="0">
                <a:solidFill>
                  <a:srgbClr val="131313"/>
                </a:solidFill>
              </a:rPr>
              <a:t>The main user inputs into ERMIN are:</a:t>
            </a:r>
          </a:p>
          <a:p>
            <a:pPr marL="342900" indent="-342900">
              <a:buFont typeface="Arial" panose="020B0604020202020204" pitchFamily="34" charset="0"/>
              <a:buChar char="•"/>
            </a:pPr>
            <a:r>
              <a:rPr lang="en-GB" sz="2800" dirty="0">
                <a:solidFill>
                  <a:srgbClr val="131313"/>
                </a:solidFill>
              </a:rPr>
              <a:t>Initial deposition and forms of radionuclides to lawn reference surface.</a:t>
            </a:r>
          </a:p>
          <a:p>
            <a:pPr marL="342900" indent="-342900">
              <a:buFont typeface="Arial" panose="020B0604020202020204" pitchFamily="34" charset="0"/>
              <a:buChar char="•"/>
            </a:pPr>
            <a:r>
              <a:rPr lang="en-GB" sz="2800" dirty="0">
                <a:solidFill>
                  <a:srgbClr val="131313"/>
                </a:solidFill>
              </a:rPr>
              <a:t>Built environment, as fractions of standard urban environments.</a:t>
            </a:r>
          </a:p>
          <a:p>
            <a:pPr marL="342900" indent="-342900">
              <a:buFont typeface="Arial" panose="020B0604020202020204" pitchFamily="34" charset="0"/>
              <a:buChar char="•"/>
            </a:pPr>
            <a:r>
              <a:rPr lang="en-GB" sz="2800" dirty="0">
                <a:solidFill>
                  <a:srgbClr val="131313"/>
                </a:solidFill>
              </a:rPr>
              <a:t>The clean-up options applied. •  Occupancy: time spent indoors.</a:t>
            </a:r>
          </a:p>
          <a:p>
            <a:endParaRPr lang="en-GB" sz="1000" dirty="0">
              <a:solidFill>
                <a:srgbClr val="131313"/>
              </a:solidFill>
            </a:endParaRPr>
          </a:p>
          <a:p>
            <a:r>
              <a:rPr lang="en-GB" sz="2800" b="1" dirty="0">
                <a:solidFill>
                  <a:srgbClr val="131313"/>
                </a:solidFill>
              </a:rPr>
              <a:t>The calculation steps are:</a:t>
            </a:r>
          </a:p>
          <a:p>
            <a:pPr marL="342900" indent="-342900">
              <a:buFont typeface="Arial" panose="020B0604020202020204" pitchFamily="34" charset="0"/>
              <a:buChar char="•"/>
            </a:pPr>
            <a:r>
              <a:rPr lang="en-GB" sz="2800" dirty="0">
                <a:solidFill>
                  <a:srgbClr val="131313"/>
                </a:solidFill>
              </a:rPr>
              <a:t>Estimate deposition onto all urban surfaces (e.g. roads) with empirical ratios</a:t>
            </a:r>
          </a:p>
          <a:p>
            <a:pPr marL="342900" indent="-342900">
              <a:buFont typeface="Arial" panose="020B0604020202020204" pitchFamily="34" charset="0"/>
              <a:buChar char="•"/>
            </a:pPr>
            <a:r>
              <a:rPr lang="en-GB" sz="2800" dirty="0">
                <a:solidFill>
                  <a:srgbClr val="131313"/>
                </a:solidFill>
              </a:rPr>
              <a:t>Calculate surface weathering and soil migration, using empirical functions</a:t>
            </a:r>
          </a:p>
          <a:p>
            <a:pPr marL="342900" indent="-342900">
              <a:buFont typeface="Arial" panose="020B0604020202020204" pitchFamily="34" charset="0"/>
              <a:buChar char="•"/>
            </a:pPr>
            <a:r>
              <a:rPr lang="en-GB" sz="2800" dirty="0">
                <a:solidFill>
                  <a:srgbClr val="131313"/>
                </a:solidFill>
              </a:rPr>
              <a:t>Calculate dose-rates from surfaces to indoors and outdoors locations, using factors from Monte Carlo particle transport studies of urban configurations.</a:t>
            </a:r>
          </a:p>
          <a:p>
            <a:pPr marL="342900" indent="-342900">
              <a:buFont typeface="Arial" panose="020B0604020202020204" pitchFamily="34" charset="0"/>
              <a:buChar char="•"/>
            </a:pPr>
            <a:r>
              <a:rPr lang="en-GB" sz="2800" dirty="0">
                <a:solidFill>
                  <a:srgbClr val="131313"/>
                </a:solidFill>
              </a:rPr>
              <a:t>Represent clean-up by moving radioactivity and modifying retention.</a:t>
            </a:r>
          </a:p>
          <a:p>
            <a:pPr marL="342900" indent="-342900">
              <a:buFont typeface="Arial" panose="020B0604020202020204" pitchFamily="34" charset="0"/>
              <a:buChar char="•"/>
            </a:pPr>
            <a:endParaRPr lang="en-GB" sz="1000" dirty="0">
              <a:solidFill>
                <a:srgbClr val="131313"/>
              </a:solidFill>
            </a:endParaRPr>
          </a:p>
          <a:p>
            <a:r>
              <a:rPr lang="en-GB" sz="2800" b="1" dirty="0">
                <a:solidFill>
                  <a:srgbClr val="131313"/>
                </a:solidFill>
              </a:rPr>
              <a:t>The outputs include</a:t>
            </a:r>
            <a:r>
              <a:rPr lang="en-GB" sz="2800" dirty="0">
                <a:solidFill>
                  <a:srgbClr val="131313"/>
                </a:solidFill>
              </a:rPr>
              <a:t>:</a:t>
            </a:r>
          </a:p>
          <a:p>
            <a:pPr marL="342900" indent="-342900">
              <a:buFont typeface="Arial" panose="020B0604020202020204" pitchFamily="34" charset="0"/>
              <a:buChar char="•"/>
            </a:pPr>
            <a:r>
              <a:rPr lang="en-GB" sz="2800" dirty="0">
                <a:solidFill>
                  <a:srgbClr val="131313"/>
                </a:solidFill>
              </a:rPr>
              <a:t>Dose-rates and doses indoors and outdoors in various environments</a:t>
            </a:r>
          </a:p>
          <a:p>
            <a:pPr marL="342900" indent="-342900">
              <a:buFont typeface="Arial" panose="020B0604020202020204" pitchFamily="34" charset="0"/>
              <a:buChar char="•"/>
            </a:pPr>
            <a:r>
              <a:rPr lang="en-GB" sz="2800" dirty="0">
                <a:solidFill>
                  <a:srgbClr val="131313"/>
                </a:solidFill>
              </a:rPr>
              <a:t>Estimates of ‘normal-living doses’ with and without recovery options </a:t>
            </a:r>
          </a:p>
          <a:p>
            <a:pPr marL="342900" indent="-342900">
              <a:buFont typeface="Arial" panose="020B0604020202020204" pitchFamily="34" charset="0"/>
              <a:buChar char="•"/>
            </a:pPr>
            <a:r>
              <a:rPr lang="en-GB" sz="2800" dirty="0">
                <a:solidFill>
                  <a:srgbClr val="131313"/>
                </a:solidFill>
              </a:rPr>
              <a:t>Cost and effort of clean-up  • Exposure of clean-up workers (person </a:t>
            </a:r>
            <a:r>
              <a:rPr lang="en-GB" sz="2800" dirty="0" err="1">
                <a:solidFill>
                  <a:srgbClr val="131313"/>
                </a:solidFill>
              </a:rPr>
              <a:t>Sv</a:t>
            </a:r>
            <a:r>
              <a:rPr lang="en-GB" sz="2800" dirty="0">
                <a:solidFill>
                  <a:srgbClr val="131313"/>
                </a:solidFill>
              </a:rPr>
              <a:t>). </a:t>
            </a:r>
          </a:p>
          <a:p>
            <a:pPr marL="342900" indent="-342900">
              <a:buFont typeface="Arial" panose="020B0604020202020204" pitchFamily="34" charset="0"/>
              <a:buChar char="•"/>
            </a:pPr>
            <a:r>
              <a:rPr lang="en-GB" sz="2800" dirty="0">
                <a:solidFill>
                  <a:srgbClr val="131313"/>
                </a:solidFill>
              </a:rPr>
              <a:t>Quantity (kg) and radioactive concentration of waste (Bq kg</a:t>
            </a:r>
            <a:r>
              <a:rPr lang="en-GB" sz="2800" baseline="30000" dirty="0">
                <a:solidFill>
                  <a:srgbClr val="131313"/>
                </a:solidFill>
              </a:rPr>
              <a:t>-1</a:t>
            </a:r>
            <a:r>
              <a:rPr lang="en-GB" sz="2800" dirty="0">
                <a:solidFill>
                  <a:srgbClr val="131313"/>
                </a:solidFill>
              </a:rPr>
              <a:t>).</a:t>
            </a:r>
          </a:p>
          <a:p>
            <a:pPr algn="ctr"/>
            <a:endParaRPr lang="en-US" sz="2800" b="1" dirty="0">
              <a:solidFill>
                <a:srgbClr val="FFFFFF"/>
              </a:solidFill>
            </a:endParaRPr>
          </a:p>
        </p:txBody>
      </p:sp>
      <p:pic>
        <p:nvPicPr>
          <p:cNvPr id="52" name="Picture 51"/>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2990628" y="17329199"/>
            <a:ext cx="5761407" cy="5821385"/>
          </a:xfrm>
          <a:prstGeom prst="rect">
            <a:avLst/>
          </a:prstGeom>
          <a:effectLst>
            <a:outerShdw blurRad="304800" dist="139700" dir="1500000" algn="ctr" rotWithShape="0">
              <a:srgbClr val="000000">
                <a:alpha val="43000"/>
              </a:srgbClr>
            </a:outerShdw>
          </a:effectLst>
        </p:spPr>
      </p:pic>
      <p:sp>
        <p:nvSpPr>
          <p:cNvPr id="53" name="Text Box 11"/>
          <p:cNvSpPr txBox="1">
            <a:spLocks noChangeArrowheads="1"/>
          </p:cNvSpPr>
          <p:nvPr/>
        </p:nvSpPr>
        <p:spPr bwMode="auto">
          <a:xfrm>
            <a:off x="24084611" y="21893128"/>
            <a:ext cx="5725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3.</a:t>
            </a:r>
            <a:r>
              <a:rPr lang="en-US" sz="2400" dirty="0">
                <a:solidFill>
                  <a:srgbClr val="131313"/>
                </a:solidFill>
                <a:latin typeface="Arial" charset="0"/>
              </a:rPr>
              <a:t> </a:t>
            </a:r>
          </a:p>
        </p:txBody>
      </p:sp>
      <p:pic>
        <p:nvPicPr>
          <p:cNvPr id="59" name="Picture 58"/>
          <p:cNvPicPr>
            <a:picLocks noChangeAspect="1"/>
          </p:cNvPicPr>
          <p:nvPr/>
        </p:nvPicPr>
        <p:blipFill rotWithShape="1">
          <a:blip r:embed="rId10" cstate="print">
            <a:extLst>
              <a:ext uri="{28A0092B-C50C-407E-A947-70E740481C1C}">
                <a14:useLocalDpi xmlns:a14="http://schemas.microsoft.com/office/drawing/2010/main"/>
              </a:ext>
            </a:extLst>
          </a:blip>
          <a:srcRect l="4552" b="7030"/>
          <a:stretch/>
        </p:blipFill>
        <p:spPr>
          <a:xfrm>
            <a:off x="1396074" y="30338181"/>
            <a:ext cx="5841397" cy="5689767"/>
          </a:xfrm>
          <a:prstGeom prst="rect">
            <a:avLst/>
          </a:prstGeom>
          <a:effectLst>
            <a:outerShdw blurRad="304800" dist="139700" dir="1500000" algn="ctr" rotWithShape="0">
              <a:srgbClr val="000000">
                <a:alpha val="43000"/>
              </a:srgbClr>
            </a:outerShdw>
          </a:effectLst>
        </p:spPr>
      </p:pic>
      <p:sp>
        <p:nvSpPr>
          <p:cNvPr id="60" name="Text Box 11"/>
          <p:cNvSpPr txBox="1">
            <a:spLocks noChangeArrowheads="1"/>
          </p:cNvSpPr>
          <p:nvPr/>
        </p:nvSpPr>
        <p:spPr bwMode="auto">
          <a:xfrm>
            <a:off x="5330365" y="34968974"/>
            <a:ext cx="41075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2.</a:t>
            </a:r>
            <a:r>
              <a:rPr lang="en-US" sz="2400" dirty="0">
                <a:solidFill>
                  <a:srgbClr val="131313"/>
                </a:solidFill>
                <a:latin typeface="Arial" charset="0"/>
              </a:rPr>
              <a:t> </a:t>
            </a:r>
          </a:p>
        </p:txBody>
      </p:sp>
      <p:pic>
        <p:nvPicPr>
          <p:cNvPr id="73" name="Picture 72"/>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2198135" y="30491588"/>
            <a:ext cx="6480000" cy="4585532"/>
          </a:xfrm>
          <a:prstGeom prst="rect">
            <a:avLst/>
          </a:prstGeom>
          <a:effectLst>
            <a:outerShdw blurRad="304800" dist="139700" dir="1500000" algn="ctr" rotWithShape="0">
              <a:srgbClr val="000000">
                <a:alpha val="43000"/>
              </a:srgbClr>
            </a:outerShdw>
          </a:effectLst>
        </p:spPr>
      </p:pic>
      <p:pic>
        <p:nvPicPr>
          <p:cNvPr id="70" name="Picture 69"/>
          <p:cNvPicPr>
            <a:picLocks noChangeAspect="1"/>
          </p:cNvPicPr>
          <p:nvPr/>
        </p:nvPicPr>
        <p:blipFill rotWithShape="1">
          <a:blip r:embed="rId12" cstate="print">
            <a:extLst>
              <a:ext uri="{28A0092B-C50C-407E-A947-70E740481C1C}">
                <a14:useLocalDpi xmlns:a14="http://schemas.microsoft.com/office/drawing/2010/main"/>
              </a:ext>
            </a:extLst>
          </a:blip>
          <a:srcRect b="3784"/>
          <a:stretch/>
        </p:blipFill>
        <p:spPr>
          <a:xfrm>
            <a:off x="15390645" y="23616853"/>
            <a:ext cx="5760000" cy="5542051"/>
          </a:xfrm>
          <a:prstGeom prst="rect">
            <a:avLst/>
          </a:prstGeom>
          <a:effectLst>
            <a:outerShdw blurRad="304800" dist="139700" dir="1500000" algn="ctr" rotWithShape="0">
              <a:srgbClr val="000000">
                <a:alpha val="43000"/>
              </a:srgbClr>
            </a:outerShdw>
          </a:effectLst>
        </p:spPr>
      </p:pic>
      <p:cxnSp>
        <p:nvCxnSpPr>
          <p:cNvPr id="75" name="Straight Connector 74"/>
          <p:cNvCxnSpPr/>
          <p:nvPr/>
        </p:nvCxnSpPr>
        <p:spPr bwMode="auto">
          <a:xfrm flipV="1">
            <a:off x="15977268" y="27670040"/>
            <a:ext cx="4799209" cy="1086"/>
          </a:xfrm>
          <a:prstGeom prst="line">
            <a:avLst/>
          </a:prstGeom>
          <a:solidFill>
            <a:schemeClr val="accent1"/>
          </a:solidFill>
          <a:ln w="41275" cap="flat" cmpd="sng" algn="ctr">
            <a:solidFill>
              <a:srgbClr val="822433"/>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6" name="TextBox 75"/>
          <p:cNvSpPr txBox="1"/>
          <p:nvPr/>
        </p:nvSpPr>
        <p:spPr>
          <a:xfrm>
            <a:off x="17886043" y="25144848"/>
            <a:ext cx="2469516" cy="1200329"/>
          </a:xfrm>
          <a:prstGeom prst="rect">
            <a:avLst/>
          </a:prstGeom>
          <a:noFill/>
        </p:spPr>
        <p:txBody>
          <a:bodyPr wrap="square" rtlCol="0">
            <a:spAutoFit/>
          </a:bodyPr>
          <a:lstStyle/>
          <a:p>
            <a:r>
              <a:rPr lang="en-GB" sz="2400" dirty="0"/>
              <a:t>A deposition of </a:t>
            </a:r>
          </a:p>
          <a:p>
            <a:r>
              <a:rPr lang="en-GB" sz="2400" dirty="0"/>
              <a:t>500 kBq.m</a:t>
            </a:r>
            <a:r>
              <a:rPr lang="en-GB" sz="2400" baseline="30000" dirty="0"/>
              <a:t>-2</a:t>
            </a:r>
            <a:r>
              <a:rPr lang="en-GB" sz="2400" dirty="0"/>
              <a:t> gives 5mSv y</a:t>
            </a:r>
            <a:r>
              <a:rPr lang="en-GB" sz="2400" baseline="30000" dirty="0"/>
              <a:t>-1</a:t>
            </a:r>
          </a:p>
        </p:txBody>
      </p:sp>
      <p:cxnSp>
        <p:nvCxnSpPr>
          <p:cNvPr id="77" name="Straight Arrow Connector 76"/>
          <p:cNvCxnSpPr/>
          <p:nvPr/>
        </p:nvCxnSpPr>
        <p:spPr bwMode="auto">
          <a:xfrm>
            <a:off x="18375924" y="26432054"/>
            <a:ext cx="981096" cy="1200570"/>
          </a:xfrm>
          <a:prstGeom prst="straightConnector1">
            <a:avLst/>
          </a:prstGeom>
          <a:solidFill>
            <a:schemeClr val="accent1"/>
          </a:solidFill>
          <a:ln w="4445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8" name="Text Box 11"/>
          <p:cNvSpPr txBox="1">
            <a:spLocks noChangeArrowheads="1"/>
          </p:cNvSpPr>
          <p:nvPr/>
        </p:nvSpPr>
        <p:spPr bwMode="auto">
          <a:xfrm>
            <a:off x="18842760" y="24337827"/>
            <a:ext cx="17604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4a.</a:t>
            </a:r>
            <a:r>
              <a:rPr lang="en-US" sz="2400" dirty="0">
                <a:solidFill>
                  <a:srgbClr val="131313"/>
                </a:solidFill>
                <a:latin typeface="Arial" charset="0"/>
              </a:rPr>
              <a:t> </a:t>
            </a:r>
          </a:p>
        </p:txBody>
      </p:sp>
      <p:pic>
        <p:nvPicPr>
          <p:cNvPr id="74" name="Picture 73"/>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5526843" y="30492905"/>
            <a:ext cx="6478339" cy="4584358"/>
          </a:xfrm>
          <a:prstGeom prst="rect">
            <a:avLst/>
          </a:prstGeom>
          <a:effectLst>
            <a:outerShdw blurRad="304800" dist="139700" dir="1500000" algn="ctr" rotWithShape="0">
              <a:srgbClr val="000000">
                <a:alpha val="43000"/>
              </a:srgbClr>
            </a:outerShdw>
          </a:effectLst>
        </p:spPr>
      </p:pic>
      <p:sp>
        <p:nvSpPr>
          <p:cNvPr id="79" name="Text Box 11"/>
          <p:cNvSpPr txBox="1">
            <a:spLocks noChangeArrowheads="1"/>
          </p:cNvSpPr>
          <p:nvPr/>
        </p:nvSpPr>
        <p:spPr bwMode="auto">
          <a:xfrm>
            <a:off x="15561226" y="30615684"/>
            <a:ext cx="6295798" cy="517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4b.</a:t>
            </a:r>
            <a:r>
              <a:rPr lang="en-US" sz="2400" dirty="0">
                <a:solidFill>
                  <a:srgbClr val="131313"/>
                </a:solidFill>
                <a:latin typeface="Arial" charset="0"/>
              </a:rPr>
              <a:t> </a:t>
            </a:r>
          </a:p>
        </p:txBody>
      </p:sp>
      <p:sp>
        <p:nvSpPr>
          <p:cNvPr id="80" name="Text Box 11"/>
          <p:cNvSpPr txBox="1">
            <a:spLocks noChangeArrowheads="1"/>
          </p:cNvSpPr>
          <p:nvPr/>
        </p:nvSpPr>
        <p:spPr bwMode="auto">
          <a:xfrm>
            <a:off x="22210175" y="30627635"/>
            <a:ext cx="502588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4c. Predicted area still above a RL </a:t>
            </a:r>
            <a:r>
              <a:rPr lang="en-US" sz="2400" b="1" dirty="0">
                <a:solidFill>
                  <a:srgbClr val="131313"/>
                </a:solidFill>
              </a:rPr>
              <a:t>of 5 </a:t>
            </a:r>
            <a:r>
              <a:rPr lang="en-US" sz="2400" b="1" dirty="0" err="1">
                <a:solidFill>
                  <a:srgbClr val="131313"/>
                </a:solidFill>
              </a:rPr>
              <a:t>mSv</a:t>
            </a:r>
            <a:r>
              <a:rPr lang="en-US" sz="2400" b="1" dirty="0">
                <a:solidFill>
                  <a:srgbClr val="131313"/>
                </a:solidFill>
              </a:rPr>
              <a:t> y</a:t>
            </a:r>
            <a:r>
              <a:rPr lang="en-US" sz="2400" b="1" baseline="30000" dirty="0">
                <a:solidFill>
                  <a:srgbClr val="131313"/>
                </a:solidFill>
              </a:rPr>
              <a:t>-1</a:t>
            </a:r>
            <a:r>
              <a:rPr lang="en-US" sz="2400" b="1" dirty="0">
                <a:solidFill>
                  <a:srgbClr val="131313"/>
                </a:solidFill>
                <a:latin typeface="Arial" charset="0"/>
              </a:rPr>
              <a:t> at 1 year </a:t>
            </a:r>
            <a:endParaRPr lang="en-US" sz="2400" dirty="0">
              <a:solidFill>
                <a:srgbClr val="131313"/>
              </a:solidFill>
              <a:latin typeface="Arial" charset="0"/>
            </a:endParaRPr>
          </a:p>
        </p:txBody>
      </p:sp>
      <p:sp>
        <p:nvSpPr>
          <p:cNvPr id="81" name="Rectangle 504"/>
          <p:cNvSpPr/>
          <p:nvPr/>
        </p:nvSpPr>
        <p:spPr bwMode="auto">
          <a:xfrm>
            <a:off x="15660000" y="36576000"/>
            <a:ext cx="13320000" cy="378000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82" name="Text Box 12"/>
          <p:cNvSpPr txBox="1">
            <a:spLocks noChangeArrowheads="1"/>
          </p:cNvSpPr>
          <p:nvPr/>
        </p:nvSpPr>
        <p:spPr bwMode="auto">
          <a:xfrm>
            <a:off x="15955200" y="36633600"/>
            <a:ext cx="1170192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References</a:t>
            </a:r>
            <a:endParaRPr lang="en-US" sz="3000" dirty="0">
              <a:latin typeface="+mj-lt"/>
              <a:cs typeface="Segoe UI" panose="020B0502040204020203" pitchFamily="34" charset="0"/>
            </a:endParaRPr>
          </a:p>
        </p:txBody>
      </p:sp>
      <p:sp>
        <p:nvSpPr>
          <p:cNvPr id="83" name="Text Box 12"/>
          <p:cNvSpPr txBox="1">
            <a:spLocks noChangeArrowheads="1"/>
          </p:cNvSpPr>
          <p:nvPr/>
        </p:nvSpPr>
        <p:spPr bwMode="auto">
          <a:xfrm>
            <a:off x="15955200" y="37418400"/>
            <a:ext cx="12848400" cy="302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2400" dirty="0"/>
              <a:t>Andersson K,G. (2018) Addressing the uncertainties in urban/inhabited scenarios, Appendix 1 Urban Scenario Parameter Uncertainty. EJC CONCERT EURATOM H2020 – 662287, D9.20.</a:t>
            </a:r>
          </a:p>
          <a:p>
            <a:r>
              <a:rPr lang="en-GB" sz="2400" dirty="0"/>
              <a:t>Charnock TW (2018). Addressing the uncertainties in urban/inhabited scenarios, Appendix 2 ERMIN Uncertainty. EJC CONCERT EURATOM H2020 – 662287, D9.20.</a:t>
            </a:r>
          </a:p>
          <a:p>
            <a:r>
              <a:rPr lang="en-GB" sz="2400" dirty="0"/>
              <a:t>ICRP (2009). Application of the Commission's Recommendations to the Protection of People Living in Long-term Contaminated Areas after a Nuclear Accident or a Radiation emergency. ICRP Publication 111. Annals of the ICRP 39(3).</a:t>
            </a:r>
            <a:endParaRPr lang="en-GB" sz="2400" dirty="0">
              <a:solidFill>
                <a:srgbClr val="131313"/>
              </a:solidFill>
            </a:endParaRPr>
          </a:p>
          <a:p>
            <a:pPr algn="just" eaLnBrk="1" hangingPunct="1"/>
            <a:endParaRPr lang="en-AU" sz="2400" dirty="0">
              <a:latin typeface="+mn-lt"/>
              <a:cs typeface="Segoe UI" pitchFamily="34" charset="0"/>
            </a:endParaRPr>
          </a:p>
        </p:txBody>
      </p:sp>
      <p:pic>
        <p:nvPicPr>
          <p:cNvPr id="54" name="Picture 53" descr="PPT-poster-logo-colour.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880023" y="807593"/>
            <a:ext cx="3901946" cy="3456384"/>
          </a:xfrm>
          <a:prstGeom prst="rect">
            <a:avLst/>
          </a:prstGeom>
        </p:spPr>
      </p:pic>
      <p:pic>
        <p:nvPicPr>
          <p:cNvPr id="7" name="Picture 6"/>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2186027" y="22145694"/>
            <a:ext cx="11840758" cy="5920379"/>
          </a:xfrm>
          <a:prstGeom prst="rect">
            <a:avLst/>
          </a:prstGeom>
          <a:effectLst>
            <a:outerShdw blurRad="304800" dist="139700" dir="1500000" algn="ctr" rotWithShape="0">
              <a:srgbClr val="000000">
                <a:alpha val="43000"/>
              </a:srgbClr>
            </a:outerShdw>
          </a:effectLst>
        </p:spPr>
      </p:pic>
      <p:sp>
        <p:nvSpPr>
          <p:cNvPr id="65" name="Text Box 1"/>
          <p:cNvSpPr txBox="1">
            <a:spLocks noChangeArrowheads="1"/>
          </p:cNvSpPr>
          <p:nvPr/>
        </p:nvSpPr>
        <p:spPr bwMode="auto">
          <a:xfrm>
            <a:off x="1555200" y="28346379"/>
            <a:ext cx="13276800" cy="2308308"/>
          </a:xfrm>
          <a:prstGeom prst="rect">
            <a:avLst/>
          </a:prstGeom>
          <a:noFill/>
          <a:ln w="9525">
            <a:noFill/>
            <a:round/>
            <a:headEnd/>
            <a:tailEnd/>
          </a:ln>
        </p:spPr>
        <p:txBody>
          <a:bodyPr lIns="72000" tIns="36000" rIns="72000" bIns="36000" anchor="t">
            <a:noAutofit/>
          </a:bodyPr>
          <a:lstStyle/>
          <a:p>
            <a:pPr algn="just"/>
            <a:r>
              <a:rPr lang="en-GB" sz="3000" b="1" dirty="0">
                <a:solidFill>
                  <a:srgbClr val="131313"/>
                </a:solidFill>
              </a:rPr>
              <a:t>Example 1 </a:t>
            </a:r>
            <a:r>
              <a:rPr lang="en-GB" sz="3000" dirty="0">
                <a:solidFill>
                  <a:srgbClr val="131313"/>
                </a:solidFill>
              </a:rPr>
              <a:t>– Two initial bench mark runs (Figure 1) illustrate the different doses and relative surface contributions in urban environments and deposition conditions. The SA and UA were repeated for different environments and conditions.</a:t>
            </a:r>
          </a:p>
        </p:txBody>
      </p:sp>
      <p:sp>
        <p:nvSpPr>
          <p:cNvPr id="58" name="Text Box 1"/>
          <p:cNvSpPr txBox="1">
            <a:spLocks noChangeArrowheads="1"/>
          </p:cNvSpPr>
          <p:nvPr/>
        </p:nvSpPr>
        <p:spPr bwMode="auto">
          <a:xfrm>
            <a:off x="7613849" y="30369343"/>
            <a:ext cx="7200000" cy="5832000"/>
          </a:xfrm>
          <a:prstGeom prst="rect">
            <a:avLst/>
          </a:prstGeom>
          <a:noFill/>
          <a:ln w="9525">
            <a:noFill/>
            <a:round/>
            <a:headEnd/>
            <a:tailEnd/>
          </a:ln>
        </p:spPr>
        <p:txBody>
          <a:bodyPr lIns="72000" tIns="36000" rIns="72000" bIns="36000" anchor="t">
            <a:noAutofit/>
          </a:bodyPr>
          <a:lstStyle/>
          <a:p>
            <a:pPr algn="just"/>
            <a:r>
              <a:rPr lang="en-GB" sz="3000" b="1" dirty="0">
                <a:solidFill>
                  <a:srgbClr val="131313"/>
                </a:solidFill>
              </a:rPr>
              <a:t>Example 2 </a:t>
            </a:r>
            <a:r>
              <a:rPr lang="en-GB" sz="3000" dirty="0">
                <a:solidFill>
                  <a:srgbClr val="131313"/>
                </a:solidFill>
              </a:rPr>
              <a:t>– in ERMIN soil migration is modelled with a single set of empirical parameters for all radionuclides and soil types. Figure 2 shows the prediction of the concentration profile of </a:t>
            </a:r>
            <a:r>
              <a:rPr lang="en-GB" sz="3000" baseline="30000" dirty="0">
                <a:solidFill>
                  <a:srgbClr val="131313"/>
                </a:solidFill>
              </a:rPr>
              <a:t>137</a:t>
            </a:r>
            <a:r>
              <a:rPr lang="en-GB" sz="3000" dirty="0">
                <a:solidFill>
                  <a:srgbClr val="131313"/>
                </a:solidFill>
              </a:rPr>
              <a:t>Cs at 1 year using migration parameters proposed for three different soil types; clay-loam, sandy and organic, as well as the current ERMIN default soil. Migration impacts on both the residual doses and on the effectiveness of soil-removal clean-up options.</a:t>
            </a:r>
          </a:p>
          <a:p>
            <a:endParaRPr lang="en-GB" sz="3200" dirty="0">
              <a:solidFill>
                <a:srgbClr val="131313"/>
              </a:solidFill>
            </a:endParaRPr>
          </a:p>
        </p:txBody>
      </p:sp>
      <p:sp>
        <p:nvSpPr>
          <p:cNvPr id="66" name="Text Box 11"/>
          <p:cNvSpPr txBox="1">
            <a:spLocks noChangeArrowheads="1"/>
          </p:cNvSpPr>
          <p:nvPr/>
        </p:nvSpPr>
        <p:spPr bwMode="auto">
          <a:xfrm>
            <a:off x="2142219" y="27625082"/>
            <a:ext cx="5725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Figure 1.</a:t>
            </a:r>
            <a:r>
              <a:rPr lang="en-US" sz="2400" dirty="0">
                <a:solidFill>
                  <a:srgbClr val="131313"/>
                </a:solidFill>
                <a:latin typeface="Arial" charset="0"/>
              </a:rPr>
              <a:t> </a:t>
            </a:r>
          </a:p>
        </p:txBody>
      </p:sp>
      <p:sp>
        <p:nvSpPr>
          <p:cNvPr id="71" name="Text Box 1"/>
          <p:cNvSpPr txBox="1">
            <a:spLocks noChangeArrowheads="1"/>
          </p:cNvSpPr>
          <p:nvPr/>
        </p:nvSpPr>
        <p:spPr bwMode="auto">
          <a:xfrm>
            <a:off x="21378772" y="23511272"/>
            <a:ext cx="7200000" cy="3532675"/>
          </a:xfrm>
          <a:prstGeom prst="rect">
            <a:avLst/>
          </a:prstGeom>
          <a:noFill/>
          <a:ln w="9525">
            <a:noFill/>
            <a:round/>
            <a:headEnd/>
            <a:tailEnd/>
          </a:ln>
        </p:spPr>
        <p:txBody>
          <a:bodyPr lIns="72000" tIns="36000" rIns="72000" bIns="36000" anchor="t">
            <a:noAutofit/>
          </a:bodyPr>
          <a:lstStyle/>
          <a:p>
            <a:pPr algn="just"/>
            <a:r>
              <a:rPr lang="en-GB" sz="3000" b="1" dirty="0">
                <a:solidFill>
                  <a:srgbClr val="131313"/>
                </a:solidFill>
              </a:rPr>
              <a:t>Example 4</a:t>
            </a:r>
            <a:r>
              <a:rPr lang="en-GB" sz="3000" dirty="0">
                <a:solidFill>
                  <a:srgbClr val="131313"/>
                </a:solidFill>
              </a:rPr>
              <a:t> – ICRP recommend that a reference level (RL) of dose is set at the end of the emergency (ICRP 2009), a time when uncertainty on residual doses will be high. To illustrate, factors were calculated combining uncertain occupancy, deposition, retention and urban environment (Figure 4a). When applied to a hypothetical deposition pattern (e.g. Figure 4b), with an arbitrary RL, both the extent and duration that dose exceeds the RL for different percentiles of dose prediction can be compared, as shown in Figure 4c.</a:t>
            </a:r>
          </a:p>
        </p:txBody>
      </p:sp>
      <p:sp>
        <p:nvSpPr>
          <p:cNvPr id="51" name="Text Box 1"/>
          <p:cNvSpPr txBox="1">
            <a:spLocks noChangeArrowheads="1"/>
          </p:cNvSpPr>
          <p:nvPr/>
        </p:nvSpPr>
        <p:spPr bwMode="auto">
          <a:xfrm>
            <a:off x="15660000" y="17798400"/>
            <a:ext cx="7200000" cy="5998246"/>
          </a:xfrm>
          <a:prstGeom prst="rect">
            <a:avLst/>
          </a:prstGeom>
          <a:noFill/>
          <a:ln w="9525">
            <a:noFill/>
            <a:round/>
            <a:headEnd/>
            <a:tailEnd/>
          </a:ln>
        </p:spPr>
        <p:txBody>
          <a:bodyPr lIns="72000" tIns="36000" rIns="72000" bIns="36000" anchor="t">
            <a:noAutofit/>
          </a:bodyPr>
          <a:lstStyle/>
          <a:p>
            <a:pPr algn="just"/>
            <a:r>
              <a:rPr lang="en-GB" sz="3000" b="1" dirty="0">
                <a:solidFill>
                  <a:srgbClr val="131313"/>
                </a:solidFill>
              </a:rPr>
              <a:t>Example 3 - </a:t>
            </a:r>
            <a:r>
              <a:rPr lang="en-GB" sz="3000" dirty="0">
                <a:solidFill>
                  <a:srgbClr val="131313"/>
                </a:solidFill>
              </a:rPr>
              <a:t>Figure 3 shows the impact of roof deposition ratio uncertainty on the total residual dose, with a difference of about  50% between the highest and lowest doses predicted. There are two distinct groups; rougher more pitted materials (clay, concrete and cement) with higher deposition, and smoother materials (glass, metal and silicon covered fibre cement) with lower deposition and subsequent doses. </a:t>
            </a:r>
            <a:endParaRPr lang="en-US" sz="3000" dirty="0">
              <a:solidFill>
                <a:srgbClr val="131313"/>
              </a:solidFill>
            </a:endParaRPr>
          </a:p>
          <a:p>
            <a:endParaRPr lang="en-GB" sz="3200" dirty="0">
              <a:solidFill>
                <a:srgbClr val="131313"/>
              </a:solidFill>
            </a:endParaRPr>
          </a:p>
        </p:txBody>
      </p:sp>
      <p:sp>
        <p:nvSpPr>
          <p:cNvPr id="50" name="Text Box 11"/>
          <p:cNvSpPr txBox="1">
            <a:spLocks noChangeArrowheads="1"/>
          </p:cNvSpPr>
          <p:nvPr/>
        </p:nvSpPr>
        <p:spPr bwMode="auto">
          <a:xfrm>
            <a:off x="15561226" y="15981212"/>
            <a:ext cx="5725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US" sz="2400" b="1" dirty="0">
                <a:solidFill>
                  <a:srgbClr val="131313"/>
                </a:solidFill>
                <a:latin typeface="Arial" charset="0"/>
              </a:rPr>
              <a:t>Table 1.</a:t>
            </a:r>
            <a:r>
              <a:rPr lang="en-US" sz="2400" dirty="0">
                <a:solidFill>
                  <a:srgbClr val="131313"/>
                </a:solidFill>
                <a:latin typeface="Arial" charset="0"/>
              </a:rPr>
              <a:t> </a:t>
            </a:r>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purl.org/dc/elements/1.1/"/>
    <ds:schemaRef ds:uri="http://purl.org/dc/terms/"/>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2430</TotalTime>
  <Pages>22</Pages>
  <Words>1123</Words>
  <Application>Microsoft Macintosh PowerPoint</Application>
  <PresentationFormat>Personnalisé</PresentationFormat>
  <Paragraphs>73</Paragraphs>
  <Slides>1</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vt:i4>
      </vt:variant>
    </vt:vector>
  </HeadingPairs>
  <TitlesOfParts>
    <vt:vector size="10" baseType="lpstr">
      <vt:lpstr>ＭＳ Ｐゴシック</vt:lpstr>
      <vt:lpstr>Interstate-Regular</vt:lpstr>
      <vt:lpstr>Times New Roman</vt:lpstr>
      <vt:lpstr>Calibri</vt:lpstr>
      <vt:lpstr>Arial</vt:lpstr>
      <vt:lpstr>Wingdings</vt:lpstr>
      <vt:lpstr>CenturyGothic-Bold</vt:lpstr>
      <vt:lpstr>Segoe UI</vt:lpstr>
      <vt:lpstr>CONCERT</vt:lpstr>
      <vt:lpstr>Présentation PowerPoint</vt:lpstr>
    </vt:vector>
  </TitlesOfParts>
  <Company>SCK-CEN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Eymeric Lafranque</cp:lastModifiedBy>
  <cp:revision>247</cp:revision>
  <cp:lastPrinted>2019-10-29T13:55:29Z</cp:lastPrinted>
  <dcterms:created xsi:type="dcterms:W3CDTF">2017-11-13T09:28:55Z</dcterms:created>
  <dcterms:modified xsi:type="dcterms:W3CDTF">2019-12-11T14:01:30Z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